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57" r:id="rId3"/>
    <p:sldId id="258" r:id="rId4"/>
    <p:sldId id="302" r:id="rId5"/>
    <p:sldId id="303" r:id="rId6"/>
    <p:sldId id="315" r:id="rId7"/>
    <p:sldId id="282" r:id="rId8"/>
    <p:sldId id="301" r:id="rId9"/>
    <p:sldId id="309" r:id="rId10"/>
    <p:sldId id="260" r:id="rId11"/>
    <p:sldId id="283" r:id="rId12"/>
    <p:sldId id="261" r:id="rId13"/>
    <p:sldId id="284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305" r:id="rId26"/>
    <p:sldId id="273" r:id="rId27"/>
    <p:sldId id="274" r:id="rId28"/>
    <p:sldId id="313" r:id="rId29"/>
    <p:sldId id="275" r:id="rId30"/>
    <p:sldId id="276" r:id="rId31"/>
    <p:sldId id="314" r:id="rId32"/>
    <p:sldId id="277" r:id="rId33"/>
    <p:sldId id="278" r:id="rId34"/>
    <p:sldId id="279" r:id="rId35"/>
    <p:sldId id="280" r:id="rId36"/>
    <p:sldId id="281" r:id="rId37"/>
    <p:sldId id="306" r:id="rId38"/>
    <p:sldId id="307" r:id="rId39"/>
    <p:sldId id="308" r:id="rId40"/>
    <p:sldId id="316" r:id="rId41"/>
    <p:sldId id="317" r:id="rId42"/>
    <p:sldId id="285" r:id="rId43"/>
    <p:sldId id="286" r:id="rId44"/>
    <p:sldId id="287" r:id="rId45"/>
    <p:sldId id="310" r:id="rId46"/>
    <p:sldId id="288" r:id="rId47"/>
    <p:sldId id="289" r:id="rId48"/>
    <p:sldId id="311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9" r:id="rId57"/>
    <p:sldId id="300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599" autoAdjust="0"/>
  </p:normalViewPr>
  <p:slideViewPr>
    <p:cSldViewPr>
      <p:cViewPr>
        <p:scale>
          <a:sx n="75" d="100"/>
          <a:sy n="75" d="100"/>
        </p:scale>
        <p:origin x="-1812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44107-BEC3-42B7-BDA3-01F72C956ABD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0AF3B-5359-4C57-AF8A-A71F13C94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0AF3B-5359-4C57-AF8A-A71F13C9454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4BA3-5581-4B80-BC96-7DAAD579045D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7DC3-EB89-4504-BFE7-D9CE4E6B35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4BA3-5581-4B80-BC96-7DAAD579045D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7DC3-EB89-4504-BFE7-D9CE4E6B3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4BA3-5581-4B80-BC96-7DAAD579045D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7DC3-EB89-4504-BFE7-D9CE4E6B3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4BA3-5581-4B80-BC96-7DAAD579045D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7DC3-EB89-4504-BFE7-D9CE4E6B3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4BA3-5581-4B80-BC96-7DAAD579045D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FA87DC3-EB89-4504-BFE7-D9CE4E6B3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4BA3-5581-4B80-BC96-7DAAD579045D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7DC3-EB89-4504-BFE7-D9CE4E6B3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4BA3-5581-4B80-BC96-7DAAD579045D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7DC3-EB89-4504-BFE7-D9CE4E6B3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4BA3-5581-4B80-BC96-7DAAD579045D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7DC3-EB89-4504-BFE7-D9CE4E6B3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4BA3-5581-4B80-BC96-7DAAD579045D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7DC3-EB89-4504-BFE7-D9CE4E6B3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4BA3-5581-4B80-BC96-7DAAD579045D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7DC3-EB89-4504-BFE7-D9CE4E6B3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4BA3-5581-4B80-BC96-7DAAD579045D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7DC3-EB89-4504-BFE7-D9CE4E6B3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844BA3-5581-4B80-BC96-7DAAD579045D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A87DC3-EB89-4504-BFE7-D9CE4E6B3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ick\Downloads\01%20-%20Main%20Theme%20from%20_JAG_%20By%20Bruce%20Broughton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CW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Richard David “Dick” Thomas</a:t>
            </a:r>
          </a:p>
          <a:p>
            <a:r>
              <a:rPr lang="en-US" dirty="0" smtClean="0"/>
              <a:t>WA7VKE</a:t>
            </a:r>
            <a:endParaRPr lang="en-US" dirty="0"/>
          </a:p>
        </p:txBody>
      </p:sp>
      <p:pic>
        <p:nvPicPr>
          <p:cNvPr id="4" name="01 - Main Theme from _JAG_ By Bruce Brought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296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Guglielmo</a:t>
            </a:r>
            <a:r>
              <a:rPr lang="en-US" dirty="0" smtClean="0"/>
              <a:t> Marconi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Guglielmo</a:t>
            </a:r>
            <a:r>
              <a:rPr lang="en-US" dirty="0" smtClean="0"/>
              <a:t> Marconi</a:t>
            </a:r>
          </a:p>
          <a:p>
            <a:pPr>
              <a:buNone/>
            </a:pPr>
            <a:r>
              <a:rPr lang="en-US" dirty="0" smtClean="0"/>
              <a:t>(and others):                          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Radio (Wireless)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s://upload.wikimedia.org/wikipedia/commons/0/0d/Guglielmo_Marcon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76400"/>
            <a:ext cx="3495046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Gap Transmitter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Cannibalize some Ford Model T parts and add a </a:t>
            </a:r>
          </a:p>
          <a:p>
            <a:pPr>
              <a:buNone/>
            </a:pPr>
            <a:r>
              <a:rPr lang="en-US" dirty="0" smtClean="0"/>
              <a:t>bunch of fencing wire and you can build a</a:t>
            </a:r>
          </a:p>
          <a:p>
            <a:pPr>
              <a:buNone/>
            </a:pPr>
            <a:r>
              <a:rPr lang="en-US" dirty="0" smtClean="0"/>
              <a:t>spark gap</a:t>
            </a:r>
          </a:p>
          <a:p>
            <a:pPr>
              <a:buNone/>
            </a:pPr>
            <a:r>
              <a:rPr lang="en-US" dirty="0" smtClean="0"/>
              <a:t>transmitter—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Morse Code</a:t>
            </a:r>
          </a:p>
          <a:p>
            <a:pPr>
              <a:buNone/>
            </a:pPr>
            <a:r>
              <a:rPr lang="en-US" dirty="0" smtClean="0"/>
              <a:t>only!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mage result for spark gap transmitt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667000"/>
            <a:ext cx="4572000" cy="343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 de 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Lee de Forest</a:t>
            </a:r>
          </a:p>
          <a:p>
            <a:pPr>
              <a:buNone/>
            </a:pPr>
            <a:r>
              <a:rPr lang="en-US" dirty="0" smtClean="0"/>
              <a:t>(and others):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Fire Bottles</a:t>
            </a:r>
          </a:p>
          <a:p>
            <a:pPr>
              <a:buNone/>
            </a:pPr>
            <a:r>
              <a:rPr lang="en-US" dirty="0" smtClean="0"/>
              <a:t>	(vacuum tubes)</a:t>
            </a:r>
            <a:endParaRPr lang="en-US" dirty="0"/>
          </a:p>
        </p:txBody>
      </p:sp>
      <p:pic>
        <p:nvPicPr>
          <p:cNvPr id="4" name="Picture 3" descr="Lee De Fores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76400"/>
            <a:ext cx="3886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Shockley, Bardeen and Brattain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William Shockley-John Bardeen-Walter Brattain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Transistor</a:t>
            </a:r>
            <a:endParaRPr lang="en-US" dirty="0"/>
          </a:p>
        </p:txBody>
      </p:sp>
      <p:pic>
        <p:nvPicPr>
          <p:cNvPr id="4" name="Picture 3" descr="William Shockley, Stanford Universit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400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Bard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057400"/>
            <a:ext cx="1676400" cy="2370909"/>
          </a:xfrm>
          <a:prstGeom prst="rect">
            <a:avLst/>
          </a:prstGeom>
          <a:noFill/>
        </p:spPr>
      </p:pic>
      <p:pic>
        <p:nvPicPr>
          <p:cNvPr id="6" name="Picture 5" descr="https://upload.wikimedia.org/wikipedia/commons/c/c4/Brattai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057400"/>
            <a:ext cx="1905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Take?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some amateur radio operators, who think that all it takes to be a CW operator is to buy a Morse code key.</a:t>
            </a:r>
          </a:p>
          <a:p>
            <a:endParaRPr lang="en-US" dirty="0" smtClean="0"/>
          </a:p>
          <a:p>
            <a:r>
              <a:rPr lang="en-US" dirty="0" smtClean="0"/>
              <a:t>Anyone, who believes that owning a Morse code key automatically makes one a CW operator, would believe that dropping a </a:t>
            </a:r>
            <a:r>
              <a:rPr lang="en-US" dirty="0" err="1" smtClean="0"/>
              <a:t>Baofeng</a:t>
            </a:r>
            <a:r>
              <a:rPr lang="en-US" dirty="0" smtClean="0"/>
              <a:t> HT into a baby’s crib is all that is needed to recruit a net control operator for the next two – meter net.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You’ll Need to Learn the Code!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communicate with other stations, an operator will need to be able to receive and transmit the Morse code effectively.</a:t>
            </a:r>
          </a:p>
          <a:p>
            <a:endParaRPr lang="en-US" dirty="0" smtClean="0"/>
          </a:p>
          <a:p>
            <a:r>
              <a:rPr lang="en-US" dirty="0" smtClean="0"/>
              <a:t>Some people even think it’s like learning a new language.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Morse Code?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several versions of Morse code:</a:t>
            </a:r>
          </a:p>
          <a:p>
            <a:endParaRPr lang="en-US" dirty="0" smtClean="0"/>
          </a:p>
          <a:p>
            <a:r>
              <a:rPr lang="en-US" dirty="0" smtClean="0"/>
              <a:t>Amateur radio operators use the International Morse Code.</a:t>
            </a:r>
          </a:p>
          <a:p>
            <a:endParaRPr lang="en-US" dirty="0" smtClean="0"/>
          </a:p>
          <a:p>
            <a:r>
              <a:rPr lang="en-US" dirty="0" smtClean="0"/>
              <a:t>Don’t confuse the International  Morse Code with the American Morse Code, which was historically used by the railroads.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Ditch the Dots and Dashes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one intends to become proficient at communicating with the International Morse Code, one must not think in terms of “dots” and “dashes” or visual images of them.</a:t>
            </a:r>
          </a:p>
          <a:p>
            <a:endParaRPr lang="en-US" dirty="0" smtClean="0"/>
          </a:p>
          <a:p>
            <a:r>
              <a:rPr lang="en-US" dirty="0" smtClean="0"/>
              <a:t>One needs to deal only with “</a:t>
            </a:r>
            <a:r>
              <a:rPr lang="en-US" dirty="0" err="1" smtClean="0"/>
              <a:t>dits</a:t>
            </a:r>
            <a:r>
              <a:rPr lang="en-US" dirty="0" smtClean="0"/>
              <a:t>” (dots) and “</a:t>
            </a:r>
            <a:r>
              <a:rPr lang="en-US" dirty="0" err="1" smtClean="0"/>
              <a:t>dahs</a:t>
            </a:r>
            <a:r>
              <a:rPr lang="en-US" dirty="0" smtClean="0"/>
              <a:t>” (dashes) and the audio images of them.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Is Everything!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“</a:t>
            </a:r>
            <a:r>
              <a:rPr lang="en-US" dirty="0" err="1" smtClean="0"/>
              <a:t>dit</a:t>
            </a:r>
            <a:r>
              <a:rPr lang="en-US" dirty="0" smtClean="0"/>
              <a:t>” should be one time unit in length.</a:t>
            </a:r>
          </a:p>
          <a:p>
            <a:endParaRPr lang="en-US" dirty="0" smtClean="0"/>
          </a:p>
          <a:p>
            <a:r>
              <a:rPr lang="en-US" dirty="0" smtClean="0"/>
              <a:t>A “</a:t>
            </a:r>
            <a:r>
              <a:rPr lang="en-US" dirty="0" err="1" smtClean="0"/>
              <a:t>dah</a:t>
            </a:r>
            <a:r>
              <a:rPr lang="en-US" dirty="0" smtClean="0"/>
              <a:t>” should be three time units in length.</a:t>
            </a:r>
          </a:p>
          <a:p>
            <a:endParaRPr lang="en-US" dirty="0" smtClean="0"/>
          </a:p>
          <a:p>
            <a:r>
              <a:rPr lang="en-US" dirty="0" smtClean="0"/>
              <a:t>The spacing between “</a:t>
            </a:r>
            <a:r>
              <a:rPr lang="en-US" dirty="0" err="1" smtClean="0"/>
              <a:t>dits</a:t>
            </a:r>
            <a:r>
              <a:rPr lang="en-US" dirty="0" smtClean="0"/>
              <a:t>” and “</a:t>
            </a:r>
            <a:r>
              <a:rPr lang="en-US" dirty="0" err="1" smtClean="0"/>
              <a:t>dahs</a:t>
            </a:r>
            <a:r>
              <a:rPr lang="en-US" dirty="0" smtClean="0"/>
              <a:t>” within a character should be one time unit long.</a:t>
            </a:r>
          </a:p>
          <a:p>
            <a:endParaRPr lang="en-US" dirty="0" smtClean="0"/>
          </a:p>
          <a:p>
            <a:r>
              <a:rPr lang="en-US" dirty="0" smtClean="0"/>
              <a:t>The spacing between characters should be three time units long.</a:t>
            </a:r>
          </a:p>
          <a:p>
            <a:endParaRPr lang="en-US" dirty="0" smtClean="0"/>
          </a:p>
          <a:p>
            <a:r>
              <a:rPr lang="en-US" dirty="0" smtClean="0"/>
              <a:t>The spacing between words should be </a:t>
            </a:r>
            <a:r>
              <a:rPr lang="en-US" smtClean="0"/>
              <a:t>seven time units </a:t>
            </a:r>
            <a:r>
              <a:rPr lang="en-US" dirty="0" smtClean="0"/>
              <a:t>long.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Strive For a Good Fist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a lot of bad CW operators out there. </a:t>
            </a:r>
          </a:p>
          <a:p>
            <a:endParaRPr lang="en-US" dirty="0" smtClean="0"/>
          </a:p>
          <a:p>
            <a:r>
              <a:rPr lang="en-US" dirty="0" smtClean="0"/>
              <a:t> Following the rules for timing will help to</a:t>
            </a:r>
          </a:p>
          <a:p>
            <a:pPr>
              <a:buNone/>
            </a:pPr>
            <a:r>
              <a:rPr lang="en-US" dirty="0" smtClean="0"/>
              <a:t>      avoid becoming one of them.</a:t>
            </a:r>
          </a:p>
          <a:p>
            <a:endParaRPr lang="en-US" dirty="0" smtClean="0"/>
          </a:p>
          <a:p>
            <a:r>
              <a:rPr lang="en-US" dirty="0" smtClean="0"/>
              <a:t>Practice receiving code with good timing.  It will be less frustrating.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“CW”?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Non – Amateur Radio World: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CW = Conventional Wisdom</a:t>
            </a:r>
          </a:p>
          <a:p>
            <a:pPr>
              <a:buNone/>
            </a:pPr>
            <a:r>
              <a:rPr lang="en-US" dirty="0" smtClean="0"/>
              <a:t>				or</a:t>
            </a:r>
          </a:p>
          <a:p>
            <a:r>
              <a:rPr lang="en-US" dirty="0" smtClean="0"/>
              <a:t>CW = Name of a television network formed by</a:t>
            </a:r>
          </a:p>
          <a:p>
            <a:pPr>
              <a:buNone/>
            </a:pPr>
            <a:r>
              <a:rPr lang="en-US" dirty="0" smtClean="0"/>
              <a:t>		       </a:t>
            </a:r>
            <a:r>
              <a:rPr lang="en-US" u="sng" dirty="0" smtClean="0"/>
              <a:t>C</a:t>
            </a:r>
            <a:r>
              <a:rPr lang="en-US" dirty="0" smtClean="0"/>
              <a:t>BS and </a:t>
            </a:r>
            <a:r>
              <a:rPr lang="en-US" u="sng" dirty="0" smtClean="0"/>
              <a:t>W</a:t>
            </a:r>
            <a:r>
              <a:rPr lang="en-US" dirty="0" smtClean="0"/>
              <a:t>arner Brothers.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Amateur Radio Operators: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CW = A mode called “continuous wave”.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Practice Resources: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 School, but still viable:</a:t>
            </a:r>
          </a:p>
          <a:p>
            <a:pPr lvl="1"/>
            <a:r>
              <a:rPr lang="en-US" dirty="0" smtClean="0"/>
              <a:t>Recordings: Records, tapes, DVD’s, etc.</a:t>
            </a:r>
          </a:p>
          <a:p>
            <a:pPr lvl="1"/>
            <a:r>
              <a:rPr lang="en-US" dirty="0" smtClean="0"/>
              <a:t>Mechanical / Electronic Devices: </a:t>
            </a:r>
            <a:r>
              <a:rPr lang="en-US" dirty="0" err="1" smtClean="0"/>
              <a:t>Instructograph</a:t>
            </a:r>
            <a:r>
              <a:rPr lang="en-US" dirty="0" smtClean="0"/>
              <a:t>, etc.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More Up To Date:</a:t>
            </a:r>
          </a:p>
          <a:p>
            <a:pPr lvl="1"/>
            <a:r>
              <a:rPr lang="en-US" dirty="0" smtClean="0"/>
              <a:t>	Internet Sources</a:t>
            </a:r>
          </a:p>
          <a:p>
            <a:pPr lvl="1"/>
            <a:r>
              <a:rPr lang="en-US" dirty="0" smtClean="0"/>
              <a:t>	Apps</a:t>
            </a:r>
          </a:p>
          <a:p>
            <a:pPr lvl="1"/>
            <a:r>
              <a:rPr lang="en-US" dirty="0" smtClean="0"/>
              <a:t>	On The Air Operating</a:t>
            </a:r>
          </a:p>
          <a:p>
            <a:pPr lvl="1"/>
            <a:r>
              <a:rPr lang="en-US" dirty="0" smtClean="0"/>
              <a:t>	ARRL Code Practice (if you can receive it)</a:t>
            </a:r>
          </a:p>
          <a:p>
            <a:pPr lvl="1"/>
            <a:r>
              <a:rPr lang="en-US" dirty="0" smtClean="0"/>
              <a:t>A Buddy or Elmer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Start With Accuracy, and </a:t>
            </a:r>
            <a:br>
              <a:rPr lang="en-US" dirty="0" smtClean="0"/>
            </a:br>
            <a:r>
              <a:rPr lang="en-US" dirty="0" smtClean="0"/>
              <a:t>Later Develop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copied inaccurately has no value.  Always strive for accuracy.</a:t>
            </a:r>
          </a:p>
          <a:p>
            <a:endParaRPr lang="en-US" dirty="0" smtClean="0"/>
          </a:p>
          <a:p>
            <a:r>
              <a:rPr lang="en-US" dirty="0" smtClean="0"/>
              <a:t>After accuracy is mastered, work toward speed.</a:t>
            </a:r>
          </a:p>
          <a:p>
            <a:endParaRPr lang="en-US" dirty="0" smtClean="0"/>
          </a:p>
          <a:p>
            <a:r>
              <a:rPr lang="en-US" dirty="0" smtClean="0"/>
              <a:t>Concentrate on learning to copy well first.  Learning to send can come later.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Plateaus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Plateaus in learning to copy code sometimes occur roughly every three words per minute.  Their effects can be avoided or minimized by:</a:t>
            </a:r>
          </a:p>
          <a:p>
            <a:r>
              <a:rPr lang="en-US" dirty="0" smtClean="0"/>
              <a:t>Learn the code by listening—not visually.</a:t>
            </a:r>
          </a:p>
          <a:p>
            <a:r>
              <a:rPr lang="en-US" dirty="0" smtClean="0"/>
              <a:t>Use multiple short intensive practice sessions instead of single long sessions.</a:t>
            </a:r>
          </a:p>
          <a:p>
            <a:r>
              <a:rPr lang="en-US" dirty="0" smtClean="0"/>
              <a:t>Lagging behind a character or two may help.</a:t>
            </a:r>
          </a:p>
          <a:p>
            <a:r>
              <a:rPr lang="en-US" dirty="0" smtClean="0"/>
              <a:t>Use the Farnsworth Method.</a:t>
            </a:r>
          </a:p>
          <a:p>
            <a:r>
              <a:rPr lang="en-US" dirty="0" smtClean="0"/>
              <a:t>PRACTICE, PRACTICE and PRACTICE.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Farnsworth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Characters are sent at the target speed.</a:t>
            </a:r>
          </a:p>
          <a:p>
            <a:endParaRPr lang="en-US" dirty="0" smtClean="0"/>
          </a:p>
          <a:p>
            <a:r>
              <a:rPr lang="en-US" dirty="0" smtClean="0"/>
              <a:t>Sufficient spacing is inserted between the characters so that the code is received at a slightly higher speed than can be comfortably copied.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Code Competency Was Once Part of the Tests for Licenses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Novice – 5 words per minute</a:t>
            </a:r>
          </a:p>
          <a:p>
            <a:r>
              <a:rPr lang="en-US" dirty="0" smtClean="0"/>
              <a:t>Technician – 5 words per minute</a:t>
            </a:r>
          </a:p>
          <a:p>
            <a:r>
              <a:rPr lang="en-US" dirty="0" smtClean="0"/>
              <a:t>General / Conditional – 13 words per minute</a:t>
            </a:r>
          </a:p>
          <a:p>
            <a:r>
              <a:rPr lang="en-US" dirty="0" smtClean="0"/>
              <a:t>Advanced – 13 words per minute</a:t>
            </a:r>
          </a:p>
          <a:p>
            <a:r>
              <a:rPr lang="en-US" dirty="0" smtClean="0"/>
              <a:t>Amateur Extra – 20 words per minute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Respect for CW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hold an Amateur Extra Class License however, I received it after the FCC dropped the code test requirement.  For this reason, I am not a 20 word per minute Extra.  I am a 13 Word Per Minute Advanced.</a:t>
            </a:r>
          </a:p>
          <a:p>
            <a:endParaRPr lang="en-US" dirty="0" smtClean="0"/>
          </a:p>
          <a:p>
            <a:r>
              <a:rPr lang="en-US" dirty="0" smtClean="0"/>
              <a:t>I have all of the respect in the world for anyone, who is a 20 Word Per Minute Extra.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Code Copying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Ted Roosevelt McElroy,</a:t>
            </a:r>
          </a:p>
          <a:p>
            <a:pPr>
              <a:buNone/>
            </a:pPr>
            <a:r>
              <a:rPr lang="en-US" dirty="0" smtClean="0"/>
              <a:t>W1JYN (SK)</a:t>
            </a:r>
          </a:p>
          <a:p>
            <a:pPr>
              <a:buNone/>
            </a:pPr>
            <a:r>
              <a:rPr lang="en-US" dirty="0" smtClean="0"/>
              <a:t>demonstrated his ability</a:t>
            </a:r>
          </a:p>
          <a:p>
            <a:pPr>
              <a:buNone/>
            </a:pPr>
            <a:r>
              <a:rPr lang="en-US" dirty="0" smtClean="0"/>
              <a:t>to copy code at 77 words</a:t>
            </a:r>
          </a:p>
          <a:p>
            <a:pPr>
              <a:buNone/>
            </a:pPr>
            <a:r>
              <a:rPr lang="en-US" dirty="0" smtClean="0"/>
              <a:t>per minute in 1935.</a:t>
            </a:r>
            <a:endParaRPr lang="en-US" dirty="0"/>
          </a:p>
        </p:txBody>
      </p:sp>
      <p:pic>
        <p:nvPicPr>
          <p:cNvPr id="4" name="Picture 3" descr="http://www.telegraph-office.com/pages/images/mcelroy_fac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76400"/>
            <a:ext cx="338582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the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Worry about copying the code first.  Sending comes easier afterwards.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 Key</a:t>
            </a:r>
            <a:endParaRPr lang="en-US" dirty="0"/>
          </a:p>
        </p:txBody>
      </p:sp>
      <p:pic>
        <p:nvPicPr>
          <p:cNvPr id="4" name="Content Placeholder 3" descr="https://upload.wikimedia.org/wikipedia/commons/9/9c/J38TelegraphKey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5791200" cy="410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Buying a Straight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straight key is actually nothing more than a SPST switch.</a:t>
            </a:r>
          </a:p>
          <a:p>
            <a:endParaRPr lang="en-US" dirty="0" smtClean="0"/>
          </a:p>
          <a:p>
            <a:r>
              <a:rPr lang="en-US" dirty="0" smtClean="0"/>
              <a:t>Your happiness and comfort over the long term may well be determined by the straight key you use, so buy a good one.</a:t>
            </a:r>
          </a:p>
          <a:p>
            <a:endParaRPr lang="en-US" dirty="0" smtClean="0"/>
          </a:p>
          <a:p>
            <a:r>
              <a:rPr lang="en-US" dirty="0" smtClean="0"/>
              <a:t>Avoid cheap and poor quality straight keys—they won’t hold up over the long term.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“continuous wave”?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“Continuous wave” is an electromagnetic wave of constant amplitude and frequency.  It can be switched “on” or “off” for use as a tool for communications.  Turning the continuous wave “on” and “off” is called “keying”.</a:t>
            </a:r>
          </a:p>
          <a:p>
            <a:endParaRPr lang="en-US" dirty="0" smtClean="0"/>
          </a:p>
          <a:p>
            <a:r>
              <a:rPr lang="en-US" dirty="0" smtClean="0"/>
              <a:t>In other words, “CW” is the amateur radio term for radio communications that utilizes the International Morse Code, and it is sent using a keying device.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Good Straight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Military straight keys are generally very good, if you can find them.  They are becoming very hard to find.</a:t>
            </a:r>
          </a:p>
          <a:p>
            <a:endParaRPr lang="en-US" dirty="0" smtClean="0"/>
          </a:p>
          <a:p>
            <a:r>
              <a:rPr lang="en-US" dirty="0" smtClean="0"/>
              <a:t>Make sure the gap and the tension can be adjusted.  Adjustment of the resistance may also be helpful.</a:t>
            </a:r>
          </a:p>
          <a:p>
            <a:endParaRPr lang="en-US" dirty="0" smtClean="0"/>
          </a:p>
          <a:p>
            <a:r>
              <a:rPr lang="en-US" dirty="0" smtClean="0"/>
              <a:t>The key should have a base that keeps the key from sliding around.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</a:t>
            </a:r>
            <a:endParaRPr lang="en-US" dirty="0"/>
          </a:p>
        </p:txBody>
      </p:sp>
      <p:pic>
        <p:nvPicPr>
          <p:cNvPr id="4" name="Content Placeholder 3" descr="https://www.vibroplex.com/contents/media/original_standar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5029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Extended code operation with a straight key can be very tiring for the hand and the wrist.</a:t>
            </a:r>
          </a:p>
          <a:p>
            <a:endParaRPr lang="en-US" dirty="0" smtClean="0"/>
          </a:p>
          <a:p>
            <a:r>
              <a:rPr lang="en-US" dirty="0" smtClean="0"/>
              <a:t>Bugs are mechanical keying devices that shift the vertical hand motion to a more comfortable sideways motion.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Dahs</a:t>
            </a:r>
            <a:r>
              <a:rPr lang="en-US" dirty="0" smtClean="0"/>
              <a:t>” are sent individually like on a straight key.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spring allows multiple “</a:t>
            </a:r>
            <a:r>
              <a:rPr lang="en-US" dirty="0" err="1" smtClean="0"/>
              <a:t>dits</a:t>
            </a:r>
            <a:r>
              <a:rPr lang="en-US" dirty="0" smtClean="0"/>
              <a:t>” to be sent with single motions.</a:t>
            </a:r>
          </a:p>
          <a:p>
            <a:endParaRPr lang="en-US" dirty="0" smtClean="0"/>
          </a:p>
          <a:p>
            <a:r>
              <a:rPr lang="en-US" dirty="0" smtClean="0"/>
              <a:t>Practice with a well – adjusted bug can save a great deal of fatigue in the hand and wrist.</a:t>
            </a:r>
          </a:p>
          <a:p>
            <a:endParaRPr lang="en-US" dirty="0" smtClean="0"/>
          </a:p>
          <a:p>
            <a:r>
              <a:rPr lang="en-US" dirty="0" smtClean="0"/>
              <a:t>Bugs tend to be pretty expensive.</a:t>
            </a:r>
          </a:p>
          <a:p>
            <a:endParaRPr lang="en-US" dirty="0" smtClean="0"/>
          </a:p>
          <a:p>
            <a:r>
              <a:rPr lang="en-US" dirty="0" err="1" smtClean="0"/>
              <a:t>Viproplex</a:t>
            </a:r>
            <a:r>
              <a:rPr lang="en-US" dirty="0" smtClean="0"/>
              <a:t> makes good quality bugs.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Keyers</a:t>
            </a:r>
            <a:r>
              <a:rPr lang="en-US" dirty="0" smtClean="0"/>
              <a:t> work sideways like a bug instead of vertically like a straight key.</a:t>
            </a:r>
          </a:p>
          <a:p>
            <a:endParaRPr lang="en-US" dirty="0" smtClean="0"/>
          </a:p>
          <a:p>
            <a:r>
              <a:rPr lang="en-US" dirty="0" smtClean="0"/>
              <a:t>Unlike bugs, </a:t>
            </a:r>
            <a:r>
              <a:rPr lang="en-US" dirty="0" err="1" smtClean="0"/>
              <a:t>keyers</a:t>
            </a:r>
            <a:r>
              <a:rPr lang="en-US" dirty="0" smtClean="0"/>
              <a:t> are often fairly inexpensive because the mechanical workings are replaced by electronics.</a:t>
            </a:r>
          </a:p>
          <a:p>
            <a:endParaRPr lang="en-US" dirty="0" smtClean="0"/>
          </a:p>
          <a:p>
            <a:r>
              <a:rPr lang="en-US" dirty="0" err="1" smtClean="0"/>
              <a:t>Keyers</a:t>
            </a:r>
            <a:r>
              <a:rPr lang="en-US" dirty="0" smtClean="0"/>
              <a:t> require a set of paddles, which may be built – in or attached as an outboard accessory.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Keyers</a:t>
            </a:r>
            <a:r>
              <a:rPr lang="en-US" dirty="0" smtClean="0"/>
              <a:t>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Multiple “</a:t>
            </a:r>
            <a:r>
              <a:rPr lang="en-US" dirty="0" err="1" smtClean="0"/>
              <a:t>dits</a:t>
            </a:r>
            <a:r>
              <a:rPr lang="en-US" dirty="0" smtClean="0"/>
              <a:t>” and “</a:t>
            </a:r>
            <a:r>
              <a:rPr lang="en-US" dirty="0" err="1" smtClean="0"/>
              <a:t>dahs</a:t>
            </a:r>
            <a:r>
              <a:rPr lang="en-US" dirty="0" smtClean="0"/>
              <a:t>” can be sent with a single motion on </a:t>
            </a:r>
            <a:r>
              <a:rPr lang="en-US" dirty="0" err="1" smtClean="0"/>
              <a:t>keyers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 err="1" smtClean="0"/>
              <a:t>keyers</a:t>
            </a:r>
            <a:r>
              <a:rPr lang="en-US" dirty="0" smtClean="0"/>
              <a:t> have iambic capabilities, which allow one to send “</a:t>
            </a:r>
            <a:r>
              <a:rPr lang="en-US" dirty="0" err="1" smtClean="0"/>
              <a:t>dits</a:t>
            </a:r>
            <a:r>
              <a:rPr lang="en-US" dirty="0" smtClean="0"/>
              <a:t>” and “</a:t>
            </a:r>
            <a:r>
              <a:rPr lang="en-US" dirty="0" err="1" smtClean="0"/>
              <a:t>dahs</a:t>
            </a:r>
            <a:r>
              <a:rPr lang="en-US" dirty="0" smtClean="0"/>
              <a:t>” alternately.</a:t>
            </a:r>
          </a:p>
          <a:p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 err="1" smtClean="0"/>
              <a:t>keyers</a:t>
            </a:r>
            <a:r>
              <a:rPr lang="en-US" dirty="0" smtClean="0"/>
              <a:t> have memory provisions, that allow the operator to store often used code sequences like “CQ’s”, call signs, exchanges,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 for CW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computer software makes it possible to send and receive code with the computer.</a:t>
            </a:r>
          </a:p>
          <a:p>
            <a:endParaRPr lang="en-US" dirty="0" smtClean="0"/>
          </a:p>
          <a:p>
            <a:r>
              <a:rPr lang="en-US" dirty="0" smtClean="0"/>
              <a:t>This makes sense, since some people consider CW to be the original digital mode.</a:t>
            </a:r>
          </a:p>
          <a:p>
            <a:endParaRPr lang="en-US" dirty="0" smtClean="0"/>
          </a:p>
          <a:p>
            <a:r>
              <a:rPr lang="en-US" dirty="0" smtClean="0"/>
              <a:t>Talk to an experienced ham for  computer / software recommendations.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Readability – Scale of 1 to 5</a:t>
            </a:r>
          </a:p>
          <a:p>
            <a:endParaRPr lang="en-US" dirty="0" smtClean="0"/>
          </a:p>
          <a:p>
            <a:r>
              <a:rPr lang="en-US" dirty="0" smtClean="0"/>
              <a:t>Strength – Scale of 1 to 9</a:t>
            </a:r>
          </a:p>
          <a:p>
            <a:endParaRPr lang="en-US" dirty="0" smtClean="0"/>
          </a:p>
          <a:p>
            <a:r>
              <a:rPr lang="en-US" dirty="0" smtClean="0"/>
              <a:t>Tone – Scale of 1 to 9</a:t>
            </a:r>
          </a:p>
          <a:p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>
              <a:buNone/>
            </a:pPr>
            <a:r>
              <a:rPr lang="en-US" dirty="0" smtClean="0"/>
              <a:t>		“RST is 599” would be a very good signal report.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This may be reported as “5NN”.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Signals / Q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 signals save a lot of time and effort.</a:t>
            </a:r>
          </a:p>
          <a:p>
            <a:r>
              <a:rPr lang="en-US" dirty="0" smtClean="0"/>
              <a:t>Q signals are universally understood everywhere.  They break the language barrier.</a:t>
            </a:r>
          </a:p>
          <a:p>
            <a:r>
              <a:rPr lang="en-US" dirty="0" smtClean="0"/>
              <a:t>Q signals ending in a “?” are questions.</a:t>
            </a:r>
          </a:p>
          <a:p>
            <a:r>
              <a:rPr lang="en-US" dirty="0" smtClean="0"/>
              <a:t>Q signals not ending in a “?” are statements or responses to questions.</a:t>
            </a:r>
          </a:p>
          <a:p>
            <a:endParaRPr lang="en-US" dirty="0" smtClean="0"/>
          </a:p>
          <a:p>
            <a:r>
              <a:rPr lang="en-US" dirty="0" smtClean="0"/>
              <a:t>“QLF”, which means “I am sending with my left foot.”, is pretty much tongue in cheek.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Q signals, </a:t>
            </a:r>
            <a:r>
              <a:rPr lang="en-US" dirty="0" err="1" smtClean="0"/>
              <a:t>prosigns</a:t>
            </a:r>
            <a:r>
              <a:rPr lang="en-US" dirty="0" smtClean="0"/>
              <a:t> save a lot of time and effort.</a:t>
            </a:r>
          </a:p>
          <a:p>
            <a:endParaRPr lang="en-US" dirty="0" smtClean="0"/>
          </a:p>
          <a:p>
            <a:r>
              <a:rPr lang="en-US" dirty="0" smtClean="0"/>
              <a:t>Like Q signals, </a:t>
            </a:r>
            <a:r>
              <a:rPr lang="en-US" dirty="0" err="1" smtClean="0"/>
              <a:t>prosigns</a:t>
            </a:r>
            <a:r>
              <a:rPr lang="en-US" dirty="0" smtClean="0"/>
              <a:t> are universally understood.  They break the language barrier.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Efficient in spectrum usage: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FM – 15000 Hz.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AM – 6000 Hz.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SSB – 2800 Hz.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RTTY – 250 Hz.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CW – 150 Hz.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 to the traditional Novice portions of these bands:</a:t>
            </a:r>
          </a:p>
          <a:p>
            <a:endParaRPr lang="en-US" dirty="0" smtClean="0"/>
          </a:p>
          <a:p>
            <a:r>
              <a:rPr lang="en-US" dirty="0" smtClean="0"/>
              <a:t>80 meters: 3.525 – 3.600 </a:t>
            </a:r>
            <a:r>
              <a:rPr lang="en-US" dirty="0" err="1" smtClean="0"/>
              <a:t>MHz.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40 meters: 7.025 – 7.125 </a:t>
            </a:r>
            <a:r>
              <a:rPr lang="en-US" dirty="0" err="1" smtClean="0"/>
              <a:t>MHz.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15 meters: 21.025 – 21.200 </a:t>
            </a:r>
            <a:r>
              <a:rPr lang="en-US" dirty="0" err="1" smtClean="0"/>
              <a:t>MHz.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10 meters: 28.000 </a:t>
            </a:r>
            <a:r>
              <a:rPr lang="en-US" smtClean="0"/>
              <a:t>– 28.300 </a:t>
            </a:r>
            <a:r>
              <a:rPr lang="en-US" dirty="0" err="1" smtClean="0"/>
              <a:t>MHz.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“QRS” to slow the other operator down, if necessary.</a:t>
            </a:r>
          </a:p>
          <a:p>
            <a:endParaRPr lang="en-US" dirty="0" smtClean="0"/>
          </a:p>
          <a:p>
            <a:r>
              <a:rPr lang="en-US" dirty="0" smtClean="0"/>
              <a:t>If you want the other operator to send slowly, you should understand that you need to send at the same speed as well.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r>
              <a:rPr lang="en-US" dirty="0" smtClean="0"/>
              <a:t>Me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OM = Old Man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OM works for all males regardless of age or marital status.  It won’t get anyone in trouble.</a:t>
            </a:r>
          </a:p>
          <a:p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YL = Young Lady (a younger woman)</a:t>
            </a:r>
          </a:p>
          <a:p>
            <a:r>
              <a:rPr lang="en-US" dirty="0" smtClean="0">
                <a:sym typeface="Wingdings" pitchFamily="2" charset="2"/>
              </a:rPr>
              <a:t>XYL = Ex Young Lady (an older woman)</a:t>
            </a:r>
          </a:p>
          <a:p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YL or XYL can cause serious problems if used incorrectly.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 Too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73 = Best Regards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73 is an all – around good way to say good – bye.  Use it!</a:t>
            </a:r>
          </a:p>
          <a:p>
            <a:endParaRPr lang="en-US" dirty="0" smtClean="0"/>
          </a:p>
          <a:p>
            <a:r>
              <a:rPr lang="en-US" dirty="0" smtClean="0"/>
              <a:t>88 = Love and Kisses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Don’t use 88!  It can get you into big trouble.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ACCURACY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is always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MORE IMPORTANT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than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SPEED.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USS Paddle (SS – 263)</a:t>
            </a:r>
            <a:endParaRPr lang="en-US" dirty="0"/>
          </a:p>
        </p:txBody>
      </p:sp>
      <p:pic>
        <p:nvPicPr>
          <p:cNvPr id="4" name="Content Placeholder 3" descr="Paddle (SS-263), underway, c. 1944-45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05000"/>
            <a:ext cx="5562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USS Paddle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U.S. submarine commanded by Lt. Commander Byron </a:t>
            </a:r>
            <a:r>
              <a:rPr lang="en-US" dirty="0" err="1" smtClean="0"/>
              <a:t>Nowell</a:t>
            </a:r>
            <a:r>
              <a:rPr lang="en-US" dirty="0" smtClean="0"/>
              <a:t> of Salt Lake City, Utah (United States Naval Academy - Class of 1935)</a:t>
            </a:r>
          </a:p>
          <a:p>
            <a:endParaRPr lang="en-US" dirty="0" smtClean="0"/>
          </a:p>
          <a:p>
            <a:r>
              <a:rPr lang="en-US" dirty="0" smtClean="0"/>
              <a:t>Patrolled off the west coast of Mindanao, </a:t>
            </a:r>
            <a:r>
              <a:rPr lang="en-US" dirty="0" err="1" smtClean="0"/>
              <a:t>Phillippines</a:t>
            </a:r>
            <a:r>
              <a:rPr lang="en-US" dirty="0" smtClean="0"/>
              <a:t> during World War 2 </a:t>
            </a:r>
          </a:p>
          <a:p>
            <a:endParaRPr lang="en-US" dirty="0" smtClean="0"/>
          </a:p>
          <a:p>
            <a:r>
              <a:rPr lang="en-US" dirty="0" smtClean="0"/>
              <a:t>Searched for opportunities to engage with Japanese naval forces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September 7, 1944, the USS Paddle received the following radio message:</a:t>
            </a:r>
          </a:p>
          <a:p>
            <a:endParaRPr lang="en-US" dirty="0" smtClean="0"/>
          </a:p>
          <a:p>
            <a:r>
              <a:rPr lang="en-US" dirty="0" smtClean="0"/>
              <a:t>“SHINYOO MARU 750 troops for Manila via Cebu”</a:t>
            </a:r>
          </a:p>
          <a:p>
            <a:endParaRPr lang="en-US" dirty="0" smtClean="0"/>
          </a:p>
          <a:p>
            <a:r>
              <a:rPr lang="en-US" dirty="0" smtClean="0"/>
              <a:t>“SHINYOO MARU 750 Ps/W for Manila via Cebu”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Shinyo</a:t>
            </a:r>
            <a:r>
              <a:rPr lang="en-US" dirty="0" smtClean="0"/>
              <a:t> </a:t>
            </a:r>
            <a:r>
              <a:rPr lang="en-US" dirty="0" err="1" smtClean="0"/>
              <a:t>Maru</a:t>
            </a:r>
            <a:endParaRPr lang="en-US" dirty="0"/>
          </a:p>
        </p:txBody>
      </p:sp>
      <p:pic>
        <p:nvPicPr>
          <p:cNvPr id="4" name="Content Placeholder 3" descr="SS Shinyo Maru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764" y="1600200"/>
            <a:ext cx="719447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Shinyo</a:t>
            </a:r>
            <a:r>
              <a:rPr lang="en-US" dirty="0" smtClean="0"/>
              <a:t> </a:t>
            </a:r>
            <a:r>
              <a:rPr lang="en-US" dirty="0" err="1" smtClean="0"/>
              <a:t>Maru</a:t>
            </a:r>
            <a:r>
              <a:rPr lang="en-US" dirty="0" smtClean="0"/>
              <a:t>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 of many Japanese “Hell Ships”</a:t>
            </a:r>
          </a:p>
          <a:p>
            <a:endParaRPr lang="en-US" dirty="0" smtClean="0"/>
          </a:p>
          <a:p>
            <a:r>
              <a:rPr lang="en-US" dirty="0" smtClean="0"/>
              <a:t>Originally a British freighter ship captured by the Japanese in Shanghai and renamed</a:t>
            </a:r>
          </a:p>
          <a:p>
            <a:endParaRPr lang="en-US" dirty="0" smtClean="0"/>
          </a:p>
          <a:p>
            <a:r>
              <a:rPr lang="en-US" dirty="0" smtClean="0"/>
              <a:t>Loaded with 750 U.S., Dutch and British prisoners of war</a:t>
            </a:r>
          </a:p>
          <a:p>
            <a:endParaRPr lang="en-US" dirty="0" smtClean="0"/>
          </a:p>
          <a:p>
            <a:r>
              <a:rPr lang="en-US" dirty="0" smtClean="0"/>
              <a:t>No markings on ship indicated what cargo it was carrying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CW?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Internationally understood</a:t>
            </a:r>
          </a:p>
          <a:p>
            <a:endParaRPr lang="en-US" dirty="0" smtClean="0"/>
          </a:p>
          <a:p>
            <a:r>
              <a:rPr lang="en-US" dirty="0" smtClean="0"/>
              <a:t>Gets through when other modes can’t</a:t>
            </a:r>
          </a:p>
          <a:p>
            <a:endParaRPr lang="en-US" dirty="0" smtClean="0"/>
          </a:p>
          <a:p>
            <a:r>
              <a:rPr lang="en-US" dirty="0" smtClean="0"/>
              <a:t>Simpler equipment</a:t>
            </a:r>
          </a:p>
          <a:p>
            <a:endParaRPr lang="en-US" dirty="0" smtClean="0"/>
          </a:p>
          <a:p>
            <a:r>
              <a:rPr lang="en-US" dirty="0" smtClean="0"/>
              <a:t>Necessary for some DX work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Massacre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torpedoes</a:t>
            </a:r>
          </a:p>
          <a:p>
            <a:endParaRPr lang="en-US" dirty="0" smtClean="0"/>
          </a:p>
          <a:p>
            <a:r>
              <a:rPr lang="en-US" dirty="0" smtClean="0"/>
              <a:t>Grenades thrown into the hold</a:t>
            </a:r>
          </a:p>
          <a:p>
            <a:endParaRPr lang="en-US" dirty="0" smtClean="0"/>
          </a:p>
          <a:p>
            <a:r>
              <a:rPr lang="en-US" dirty="0" smtClean="0"/>
              <a:t>Automatic small arms on deck</a:t>
            </a:r>
          </a:p>
          <a:p>
            <a:endParaRPr lang="en-US" dirty="0" smtClean="0"/>
          </a:p>
          <a:p>
            <a:r>
              <a:rPr lang="en-US" dirty="0" smtClean="0"/>
              <a:t>Armed patrol boats in convoy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Survivors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83 of the 750 P.O.W.’s aboard the </a:t>
            </a:r>
            <a:r>
              <a:rPr lang="en-US" dirty="0" err="1" smtClean="0"/>
              <a:t>Shinyo</a:t>
            </a:r>
            <a:r>
              <a:rPr lang="en-US" dirty="0" smtClean="0"/>
              <a:t> </a:t>
            </a:r>
            <a:r>
              <a:rPr lang="en-US" dirty="0" err="1" smtClean="0"/>
              <a:t>Maru</a:t>
            </a:r>
            <a:r>
              <a:rPr lang="en-US" dirty="0" smtClean="0"/>
              <a:t> managed to evade </a:t>
            </a:r>
            <a:r>
              <a:rPr lang="en-US" dirty="0" err="1" smtClean="0"/>
              <a:t>torpedos</a:t>
            </a:r>
            <a:r>
              <a:rPr lang="en-US" dirty="0" smtClean="0"/>
              <a:t>, grenades and gunfire and swim to shore:</a:t>
            </a:r>
          </a:p>
          <a:p>
            <a:endParaRPr lang="en-US" dirty="0" smtClean="0"/>
          </a:p>
          <a:p>
            <a:r>
              <a:rPr lang="en-US" dirty="0" smtClean="0"/>
              <a:t>Private John J. McGee passed away the next day.</a:t>
            </a:r>
          </a:p>
          <a:p>
            <a:endParaRPr lang="en-US" dirty="0" smtClean="0"/>
          </a:p>
          <a:p>
            <a:r>
              <a:rPr lang="en-US" dirty="0" smtClean="0"/>
              <a:t>First Sergeant Joseph P. Coe, Jr. remained behind and joined the guerilla forces to fight the Japanese.</a:t>
            </a:r>
          </a:p>
          <a:p>
            <a:endParaRPr lang="en-US" dirty="0" smtClean="0"/>
          </a:p>
          <a:p>
            <a:r>
              <a:rPr lang="en-US" dirty="0" smtClean="0"/>
              <a:t>81 rescued by the USS Narwhal (SS – 167) on October 29, 1944.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the 750 P.O.W.s on the </a:t>
            </a:r>
            <a:r>
              <a:rPr lang="en-US" dirty="0" err="1" smtClean="0"/>
              <a:t>Shinyo</a:t>
            </a:r>
            <a:r>
              <a:rPr lang="en-US" dirty="0" smtClean="0"/>
              <a:t> </a:t>
            </a:r>
            <a:r>
              <a:rPr lang="en-US" dirty="0" err="1" smtClean="0"/>
              <a:t>Maru</a:t>
            </a:r>
            <a:r>
              <a:rPr lang="en-US" dirty="0" smtClean="0"/>
              <a:t>, 668 did not survive.</a:t>
            </a:r>
          </a:p>
          <a:p>
            <a:endParaRPr lang="en-US" dirty="0" smtClean="0"/>
          </a:p>
          <a:p>
            <a:r>
              <a:rPr lang="en-US" dirty="0" smtClean="0"/>
              <a:t>  That means 89.1% did not survive.</a:t>
            </a:r>
          </a:p>
          <a:p>
            <a:endParaRPr lang="en-US" dirty="0" smtClean="0"/>
          </a:p>
          <a:p>
            <a:r>
              <a:rPr lang="en-US" dirty="0" smtClean="0"/>
              <a:t>  Only 10.9% made it back home.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 - Emphasis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ACCURACY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is always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MORE IMPORTANT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than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SPEED!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Rest of the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Private Frederick David (Fred) Thomas</a:t>
            </a:r>
          </a:p>
          <a:p>
            <a:pPr>
              <a:buNone/>
            </a:pPr>
            <a:r>
              <a:rPr lang="en-US" dirty="0" err="1" smtClean="0"/>
              <a:t>Malad</a:t>
            </a:r>
            <a:r>
              <a:rPr lang="en-US" dirty="0" smtClean="0"/>
              <a:t> City / St. John, Idaho &amp; Dayton, Idaho</a:t>
            </a:r>
          </a:p>
          <a:p>
            <a:pPr>
              <a:buNone/>
            </a:pPr>
            <a:r>
              <a:rPr lang="en-US" dirty="0" smtClean="0"/>
              <a:t>December 29, 1918 – September 7, 1944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Brother of Fred:</a:t>
            </a:r>
          </a:p>
          <a:p>
            <a:pPr>
              <a:buNone/>
            </a:pPr>
            <a:r>
              <a:rPr lang="en-US" dirty="0" smtClean="0"/>
              <a:t>	Boyd Thomas (SK)</a:t>
            </a:r>
          </a:p>
          <a:p>
            <a:pPr>
              <a:buNone/>
            </a:pPr>
            <a:r>
              <a:rPr lang="en-US" dirty="0" smtClean="0"/>
              <a:t>	(W7AVY * WB7SPX * KG7MP)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Malad</a:t>
            </a:r>
            <a:r>
              <a:rPr lang="en-US" dirty="0" smtClean="0"/>
              <a:t> City, Idaho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Legacy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Boyd Thomas (SK)</a:t>
            </a:r>
          </a:p>
          <a:p>
            <a:pPr>
              <a:buNone/>
            </a:pPr>
            <a:r>
              <a:rPr lang="en-US" dirty="0" smtClean="0"/>
              <a:t>(W7AVY * KG7SPX * KG7MP)</a:t>
            </a:r>
          </a:p>
          <a:p>
            <a:pPr>
              <a:buNone/>
            </a:pPr>
            <a:r>
              <a:rPr lang="en-US" dirty="0" smtClean="0"/>
              <a:t>May 22, 1923 – December 22, 2008</a:t>
            </a:r>
          </a:p>
          <a:p>
            <a:pPr>
              <a:buNone/>
            </a:pPr>
            <a:r>
              <a:rPr lang="en-US" dirty="0" err="1" smtClean="0"/>
              <a:t>Malad</a:t>
            </a:r>
            <a:r>
              <a:rPr lang="en-US" dirty="0" smtClean="0"/>
              <a:t> City, Idaho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Richard David (Dick) Thomas</a:t>
            </a:r>
          </a:p>
          <a:p>
            <a:pPr>
              <a:buNone/>
            </a:pPr>
            <a:r>
              <a:rPr lang="en-US" dirty="0" smtClean="0"/>
              <a:t>(WN7VKE * WA7VKE * WA7VKE/C6A)</a:t>
            </a:r>
          </a:p>
          <a:p>
            <a:pPr>
              <a:buNone/>
            </a:pPr>
            <a:r>
              <a:rPr lang="en-US" dirty="0" err="1" smtClean="0"/>
              <a:t>Malad</a:t>
            </a:r>
            <a:r>
              <a:rPr lang="en-US" dirty="0" smtClean="0"/>
              <a:t> City, Idaho – Moreland, Idaho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endParaRPr lang="en-US" dirty="0" smtClean="0"/>
          </a:p>
          <a:p>
            <a:r>
              <a:rPr lang="en-US" dirty="0" smtClean="0"/>
              <a:t>Comments?</a:t>
            </a:r>
          </a:p>
          <a:p>
            <a:endParaRPr lang="en-US" dirty="0" smtClean="0"/>
          </a:p>
          <a:p>
            <a:r>
              <a:rPr lang="en-US" dirty="0" smtClean="0"/>
              <a:t>Witty Sayings?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CW?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effective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Samuel F. B. Morse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Samuel Finley      </a:t>
            </a:r>
          </a:p>
          <a:p>
            <a:pPr>
              <a:buNone/>
            </a:pPr>
            <a:r>
              <a:rPr lang="en-US" dirty="0" smtClean="0"/>
              <a:t>Breese Morse</a:t>
            </a:r>
          </a:p>
          <a:p>
            <a:pPr>
              <a:buNone/>
            </a:pPr>
            <a:r>
              <a:rPr lang="en-US" dirty="0" smtClean="0"/>
              <a:t>(and others):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Telegraph</a:t>
            </a:r>
          </a:p>
          <a:p>
            <a:r>
              <a:rPr lang="en-US" dirty="0" smtClean="0"/>
              <a:t>Morse Code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 descr="https://upload.wikimedia.org/wikipedia/commons/e/ef/Samuel_Mors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76400"/>
            <a:ext cx="403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Watson N. Shilling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Watson Newton</a:t>
            </a:r>
          </a:p>
          <a:p>
            <a:pPr>
              <a:buNone/>
            </a:pPr>
            <a:r>
              <a:rPr lang="en-US" dirty="0" smtClean="0"/>
              <a:t> Shilling:</a:t>
            </a:r>
          </a:p>
          <a:p>
            <a:endParaRPr lang="en-US" dirty="0" smtClean="0"/>
          </a:p>
          <a:p>
            <a:r>
              <a:rPr lang="en-US" dirty="0" smtClean="0"/>
              <a:t>Telegrapher for the</a:t>
            </a:r>
          </a:p>
          <a:p>
            <a:pPr>
              <a:buNone/>
            </a:pPr>
            <a:r>
              <a:rPr lang="en-US" dirty="0" smtClean="0"/>
              <a:t>     driving of the</a:t>
            </a:r>
          </a:p>
          <a:p>
            <a:pPr>
              <a:buNone/>
            </a:pPr>
            <a:r>
              <a:rPr lang="en-US" dirty="0" smtClean="0"/>
              <a:t>     Golden Spike</a:t>
            </a:r>
          </a:p>
          <a:p>
            <a:pPr>
              <a:buNone/>
            </a:pPr>
            <a:r>
              <a:rPr lang="en-US" dirty="0" smtClean="0"/>
              <a:t>     on May 10, 1869</a:t>
            </a:r>
          </a:p>
          <a:p>
            <a:pPr>
              <a:buNone/>
            </a:pPr>
            <a:r>
              <a:rPr lang="en-US" dirty="0" smtClean="0"/>
              <a:t>     at Promontory</a:t>
            </a:r>
          </a:p>
          <a:p>
            <a:pPr>
              <a:buNone/>
            </a:pPr>
            <a:r>
              <a:rPr lang="en-US" dirty="0" smtClean="0"/>
              <a:t>     Point, Utah</a:t>
            </a:r>
            <a:endParaRPr lang="en-US" dirty="0"/>
          </a:p>
        </p:txBody>
      </p:sp>
      <p:pic>
        <p:nvPicPr>
          <p:cNvPr id="4" name="Picture 3" descr="Watson Shilli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00"/>
            <a:ext cx="350493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Horace G. Martin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Horace Greeley</a:t>
            </a:r>
          </a:p>
          <a:p>
            <a:pPr>
              <a:buNone/>
            </a:pPr>
            <a:r>
              <a:rPr lang="en-US" dirty="0" smtClean="0"/>
              <a:t>Martin:</a:t>
            </a:r>
          </a:p>
          <a:p>
            <a:endParaRPr lang="en-US" dirty="0" smtClean="0"/>
          </a:p>
          <a:p>
            <a:r>
              <a:rPr lang="en-US" dirty="0" smtClean="0"/>
              <a:t>Semiautomatic</a:t>
            </a:r>
          </a:p>
          <a:p>
            <a:pPr>
              <a:buNone/>
            </a:pPr>
            <a:r>
              <a:rPr lang="en-US" dirty="0" smtClean="0"/>
              <a:t>     Mechanical </a:t>
            </a:r>
          </a:p>
          <a:p>
            <a:pPr>
              <a:buNone/>
            </a:pPr>
            <a:r>
              <a:rPr lang="en-US" dirty="0" smtClean="0"/>
              <a:t>	Key (Bug)</a:t>
            </a:r>
            <a:endParaRPr lang="en-US" dirty="0"/>
          </a:p>
        </p:txBody>
      </p:sp>
      <p:pic>
        <p:nvPicPr>
          <p:cNvPr id="4" name="Picture 3" descr="HM - Horace G. Marti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752600"/>
            <a:ext cx="388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1583</TotalTime>
  <Words>2055</Words>
  <Application>Microsoft Office PowerPoint</Application>
  <PresentationFormat>On-screen Show (4:3)</PresentationFormat>
  <Paragraphs>368</Paragraphs>
  <Slides>57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Apex</vt:lpstr>
      <vt:lpstr>CW</vt:lpstr>
      <vt:lpstr>What is “CW”?</vt:lpstr>
      <vt:lpstr>What is “continuous wave”?</vt:lpstr>
      <vt:lpstr>Why CW?</vt:lpstr>
      <vt:lpstr>Why CW? (continued)</vt:lpstr>
      <vt:lpstr>Why CW? (continued)</vt:lpstr>
      <vt:lpstr>Samuel F. B. Morse</vt:lpstr>
      <vt:lpstr>Watson N. Shilling</vt:lpstr>
      <vt:lpstr>Horace G. Martin</vt:lpstr>
      <vt:lpstr>Guglielmo Marconi</vt:lpstr>
      <vt:lpstr>Spark Gap Transmitter</vt:lpstr>
      <vt:lpstr>Lee de Forest</vt:lpstr>
      <vt:lpstr>Shockley, Bardeen and Brattain</vt:lpstr>
      <vt:lpstr>What Does It Take?</vt:lpstr>
      <vt:lpstr>You’ll Need to Learn the Code!</vt:lpstr>
      <vt:lpstr>Which Morse Code?</vt:lpstr>
      <vt:lpstr>Ditch the Dots and Dashes</vt:lpstr>
      <vt:lpstr>Timing Is Everything!</vt:lpstr>
      <vt:lpstr>Strive For a Good Fist</vt:lpstr>
      <vt:lpstr>Practice Resources: </vt:lpstr>
      <vt:lpstr>Start With Accuracy, and  Later Develop Speed</vt:lpstr>
      <vt:lpstr>Avoid Plateaus</vt:lpstr>
      <vt:lpstr>Farnsworth Method</vt:lpstr>
      <vt:lpstr>Code Competency Was Once Part of the Tests for Licenses</vt:lpstr>
      <vt:lpstr>Respect for CW</vt:lpstr>
      <vt:lpstr>The Code Copying Record</vt:lpstr>
      <vt:lpstr>Sending the Code</vt:lpstr>
      <vt:lpstr>Straight Key</vt:lpstr>
      <vt:lpstr>Buying a Straight Key</vt:lpstr>
      <vt:lpstr>A Good Straight Key</vt:lpstr>
      <vt:lpstr>Bug</vt:lpstr>
      <vt:lpstr>Bug (continued)</vt:lpstr>
      <vt:lpstr>Bug (continued)</vt:lpstr>
      <vt:lpstr>Keyers</vt:lpstr>
      <vt:lpstr>Keyers (continued)</vt:lpstr>
      <vt:lpstr>Computers for CW</vt:lpstr>
      <vt:lpstr>RST System</vt:lpstr>
      <vt:lpstr>Q Signals / Q Codes</vt:lpstr>
      <vt:lpstr>Prosigns</vt:lpstr>
      <vt:lpstr>Getting Started</vt:lpstr>
      <vt:lpstr>Getting Started (continued)</vt:lpstr>
      <vt:lpstr>Me Too</vt:lpstr>
      <vt:lpstr>Me Too (continued)</vt:lpstr>
      <vt:lpstr>Important</vt:lpstr>
      <vt:lpstr>USS Paddle (SS – 263)</vt:lpstr>
      <vt:lpstr>USS Paddle (continued)</vt:lpstr>
      <vt:lpstr>Radio Messages</vt:lpstr>
      <vt:lpstr>Shinyo Maru</vt:lpstr>
      <vt:lpstr>Shinyo Maru (continued)</vt:lpstr>
      <vt:lpstr>The Massacre</vt:lpstr>
      <vt:lpstr>The Survivors</vt:lpstr>
      <vt:lpstr>The Lost</vt:lpstr>
      <vt:lpstr>Re - Emphasis</vt:lpstr>
      <vt:lpstr>The Rest of the Story</vt:lpstr>
      <vt:lpstr>The Legacy </vt:lpstr>
      <vt:lpstr>The End</vt:lpstr>
      <vt:lpstr>Slide 57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</dc:title>
  <dc:creator>Dick</dc:creator>
  <cp:lastModifiedBy>Dick</cp:lastModifiedBy>
  <cp:revision>318</cp:revision>
  <dcterms:created xsi:type="dcterms:W3CDTF">2019-06-13T02:21:00Z</dcterms:created>
  <dcterms:modified xsi:type="dcterms:W3CDTF">2019-09-13T02:12:35Z</dcterms:modified>
</cp:coreProperties>
</file>